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27"/>
  </p:notesMasterIdLst>
  <p:handoutMasterIdLst>
    <p:handoutMasterId r:id="rId28"/>
  </p:handoutMasterIdLst>
  <p:sldIdLst>
    <p:sldId id="446" r:id="rId16"/>
    <p:sldId id="495" r:id="rId17"/>
    <p:sldId id="478" r:id="rId18"/>
    <p:sldId id="477" r:id="rId19"/>
    <p:sldId id="483" r:id="rId20"/>
    <p:sldId id="498" r:id="rId21"/>
    <p:sldId id="488" r:id="rId22"/>
    <p:sldId id="489" r:id="rId23"/>
    <p:sldId id="506" r:id="rId24"/>
    <p:sldId id="508" r:id="rId25"/>
    <p:sldId id="493" r:id="rId26"/>
  </p:sldIdLst>
  <p:sldSz cx="9144000" cy="6858000" type="screen4x3"/>
  <p:notesSz cx="6918325"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9" autoAdjust="0"/>
    <p:restoredTop sz="78548" autoAdjust="0"/>
  </p:normalViewPr>
  <p:slideViewPr>
    <p:cSldViewPr snapToGrid="0" snapToObjects="1">
      <p:cViewPr varScale="1">
        <p:scale>
          <a:sx n="72" d="100"/>
          <a:sy n="72" d="100"/>
        </p:scale>
        <p:origin x="1886" y="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2400">
                <a:solidFill>
                  <a:schemeClr val="tx1"/>
                </a:solidFill>
                <a:latin typeface="Arial" panose="020B0604020202020204" pitchFamily="34" charset="0"/>
                <a:cs typeface="Arial" panose="020B0604020202020204" pitchFamily="34" charset="0"/>
              </a:rPr>
              <a:t>FY2020</a:t>
            </a:r>
          </a:p>
          <a:p>
            <a:pPr>
              <a:defRPr sz="2400">
                <a:solidFill>
                  <a:schemeClr val="tx1"/>
                </a:solidFill>
                <a:latin typeface="Arial" panose="020B0604020202020204" pitchFamily="34" charset="0"/>
                <a:cs typeface="Arial" panose="020B0604020202020204" pitchFamily="34" charset="0"/>
              </a:defRPr>
            </a:pPr>
            <a:r>
              <a:rPr lang="en-US" sz="2400">
                <a:solidFill>
                  <a:schemeClr val="tx1"/>
                </a:solidFill>
                <a:latin typeface="Arial" panose="020B0604020202020204" pitchFamily="34" charset="0"/>
                <a:cs typeface="Arial" panose="020B0604020202020204" pitchFamily="34" charset="0"/>
              </a:rPr>
              <a:t>Budget by Function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44D2-4E8B-A780-B7E763DDDC64}"/>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44D2-4E8B-A780-B7E763DDDC64}"/>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44D2-4E8B-A780-B7E763DDDC64}"/>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44D2-4E8B-A780-B7E763DDDC64}"/>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44D2-4E8B-A780-B7E763DDDC64}"/>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44D2-4E8B-A780-B7E763DDDC64}"/>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44D2-4E8B-A780-B7E763DDDC64}"/>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44D2-4E8B-A780-B7E763DDDC64}"/>
              </c:ext>
            </c:extLst>
          </c:dPt>
          <c:dLbls>
            <c:dLbl>
              <c:idx val="2"/>
              <c:layout>
                <c:manualLayout>
                  <c:x val="-1.7599999815223099E-2"/>
                  <c:y val="2.223097103672072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4D2-4E8B-A780-B7E763DDDC64}"/>
                </c:ext>
              </c:extLst>
            </c:dLbl>
            <c:dLbl>
              <c:idx val="3"/>
              <c:layout>
                <c:manualLayout>
                  <c:x val="-5.866666605074366E-3"/>
                  <c:y val="1.3136482885334975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3.1056608597830881E-2"/>
                      <c:h val="4.0571601708840804E-2"/>
                    </c:manualLayout>
                  </c15:layout>
                </c:ext>
                <c:ext xmlns:c16="http://schemas.microsoft.com/office/drawing/2014/chart" uri="{C3380CC4-5D6E-409C-BE32-E72D297353CC}">
                  <c16:uniqueId val="{00000007-44D2-4E8B-A780-B7E763DDDC6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budget!$B$5:$B$12</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budget!$D$5:$D$12</c:f>
              <c:numCache>
                <c:formatCode>_("$"* #,##0_);_("$"* \(#,##0\);_("$"* "-"??_);_(@_)</c:formatCode>
                <c:ptCount val="8"/>
                <c:pt idx="0">
                  <c:v>9372756</c:v>
                </c:pt>
                <c:pt idx="1">
                  <c:v>442857</c:v>
                </c:pt>
                <c:pt idx="2">
                  <c:v>72063</c:v>
                </c:pt>
                <c:pt idx="3">
                  <c:v>27000</c:v>
                </c:pt>
                <c:pt idx="4">
                  <c:v>164908</c:v>
                </c:pt>
                <c:pt idx="5">
                  <c:v>1286244</c:v>
                </c:pt>
                <c:pt idx="6">
                  <c:v>427340.51497899997</c:v>
                </c:pt>
                <c:pt idx="7">
                  <c:v>38144.025885200186</c:v>
                </c:pt>
              </c:numCache>
            </c:numRef>
          </c:val>
          <c:extLst>
            <c:ext xmlns:c16="http://schemas.microsoft.com/office/drawing/2014/chart" uri="{C3380CC4-5D6E-409C-BE32-E72D297353CC}">
              <c16:uniqueId val="{00000010-44D2-4E8B-A780-B7E763DDDC6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960351424201021"/>
          <c:y val="0.40834997587130023"/>
          <c:w val="0.33459458020634558"/>
          <c:h val="0.3216165124940677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2998739" cy="463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17997" y="4"/>
            <a:ext cx="2998738" cy="463059"/>
          </a:xfrm>
          <a:prstGeom prst="rect">
            <a:avLst/>
          </a:prstGeom>
        </p:spPr>
        <p:txBody>
          <a:bodyPr vert="horz" lIns="91440" tIns="45720" rIns="91440" bIns="45720" rtlCol="0"/>
          <a:lstStyle>
            <a:lvl1pPr algn="r">
              <a:defRPr sz="1200"/>
            </a:lvl1pPr>
          </a:lstStyle>
          <a:p>
            <a:fld id="{059F52E2-F1DE-46D3-BACC-78119557B962}" type="datetimeFigureOut">
              <a:rPr lang="en-US" smtClean="0"/>
              <a:t>3/5/2019</a:t>
            </a:fld>
            <a:endParaRPr lang="en-US" dirty="0"/>
          </a:p>
        </p:txBody>
      </p:sp>
      <p:sp>
        <p:nvSpPr>
          <p:cNvPr id="4" name="Footer Placeholder 3"/>
          <p:cNvSpPr>
            <a:spLocks noGrp="1"/>
          </p:cNvSpPr>
          <p:nvPr>
            <p:ph type="ftr" sz="quarter" idx="2"/>
          </p:nvPr>
        </p:nvSpPr>
        <p:spPr>
          <a:xfrm>
            <a:off x="6" y="8760318"/>
            <a:ext cx="2998739" cy="46305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7997" y="8760318"/>
            <a:ext cx="2998738" cy="463059"/>
          </a:xfrm>
          <a:prstGeom prst="rect">
            <a:avLst/>
          </a:prstGeom>
        </p:spPr>
        <p:txBody>
          <a:bodyPr vert="horz" lIns="91440" tIns="45720" rIns="91440" bIns="45720"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97941" cy="46277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18784" y="0"/>
            <a:ext cx="2997941" cy="462770"/>
          </a:xfrm>
          <a:prstGeom prst="rect">
            <a:avLst/>
          </a:prstGeom>
        </p:spPr>
        <p:txBody>
          <a:bodyPr vert="horz" lIns="92446" tIns="46223" rIns="92446" bIns="46223" rtlCol="0"/>
          <a:lstStyle>
            <a:lvl1pPr algn="r">
              <a:defRPr sz="1200"/>
            </a:lvl1pPr>
          </a:lstStyle>
          <a:p>
            <a:fld id="{7B299F97-F58F-4790-8A4D-46307B570D7F}" type="datetimeFigureOut">
              <a:rPr lang="en-US" smtClean="0"/>
              <a:t>3/5/2019</a:t>
            </a:fld>
            <a:endParaRPr lang="en-US" dirty="0"/>
          </a:p>
        </p:txBody>
      </p:sp>
      <p:sp>
        <p:nvSpPr>
          <p:cNvPr id="4" name="Slide Image Placeholder 3"/>
          <p:cNvSpPr>
            <a:spLocks noGrp="1" noRot="1" noChangeAspect="1"/>
          </p:cNvSpPr>
          <p:nvPr>
            <p:ph type="sldImg" idx="2"/>
          </p:nvPr>
        </p:nvSpPr>
        <p:spPr>
          <a:xfrm>
            <a:off x="1384300" y="1154113"/>
            <a:ext cx="4149725" cy="31115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91833" y="4438749"/>
            <a:ext cx="5534660" cy="3631704"/>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760610"/>
            <a:ext cx="2997941" cy="462769"/>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8784" y="8760610"/>
            <a:ext cx="2997941" cy="462769"/>
          </a:xfrm>
          <a:prstGeom prst="rect">
            <a:avLst/>
          </a:prstGeom>
        </p:spPr>
        <p:txBody>
          <a:bodyPr vert="horz" lIns="92446" tIns="46223" rIns="92446" bIns="46223"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Morning/Afternoon! Today we begin the process of planning our school’s budget for FY20. I know we are all here for the same reason and that is ensuring success for all (enter school name) students. This meeting is to provide an overview of the draft budget and for you to give feedback on the draft budget.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FEEL YOUR TEAM IS READY TO APPROVE THE </a:t>
            </a:r>
            <a:r>
              <a:rPr lang="en-US" sz="1200" u="sng" kern="1200" dirty="0">
                <a:solidFill>
                  <a:schemeClr val="tx1"/>
                </a:solidFill>
                <a:effectLst/>
                <a:latin typeface="+mn-lt"/>
                <a:ea typeface="+mn-ea"/>
                <a:cs typeface="+mn-cs"/>
              </a:rPr>
              <a:t>DRAFT</a:t>
            </a:r>
            <a:r>
              <a:rPr lang="en-US" sz="1200" kern="1200" dirty="0">
                <a:solidFill>
                  <a:schemeClr val="tx1"/>
                </a:solidFill>
                <a:effectLst/>
                <a:latin typeface="+mn-lt"/>
                <a:ea typeface="+mn-ea"/>
                <a:cs typeface="+mn-cs"/>
              </a:rPr>
              <a:t> BUDGET, PLEASE DO SO. PLEASE REMIND THEM THAT YOU MAY NEED TO MEET WITH THEM AGAIN, IF THERE ARE CHANGES FROM YOUR MEETINGS WITH DISTRICT LEADERSHIP. LET THEM KNOW YOU WILL KEEP THEM INFORMED!!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FY20.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 few highlights for our budget this year – </a:t>
            </a:r>
            <a:r>
              <a:rPr lang="en-US" sz="1200" i="1" u="sng" kern="1200" dirty="0">
                <a:solidFill>
                  <a:schemeClr val="tx1"/>
                </a:solidFill>
                <a:effectLst/>
                <a:latin typeface="+mn-lt"/>
                <a:ea typeface="+mn-ea"/>
                <a:cs typeface="+mn-cs"/>
              </a:rPr>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5</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FY20,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sz="1200" kern="1200" dirty="0">
                <a:solidFill>
                  <a:schemeClr val="tx1"/>
                </a:solidFill>
                <a:effectLst/>
                <a:latin typeface="+mn-lt"/>
                <a:ea typeface="+mn-ea"/>
                <a:cs typeface="+mn-cs"/>
              </a:rPr>
              <a:t> </a:t>
            </a:r>
          </a:p>
          <a:p>
            <a:pPr lvl="0" eaLnBrk="0" hangingPunct="0"/>
            <a:r>
              <a:rPr lang="en-US" sz="1200" kern="1200" dirty="0">
                <a:solidFill>
                  <a:schemeClr val="tx1"/>
                </a:solidFill>
                <a:effectLst/>
                <a:latin typeface="+mn-lt"/>
                <a:ea typeface="+mn-ea"/>
                <a:cs typeface="+mn-cs"/>
              </a:rPr>
              <a:t>Grade Level –</a:t>
            </a:r>
          </a:p>
          <a:p>
            <a:pPr lvl="1" eaLnBrk="0" hangingPunct="0"/>
            <a:r>
              <a:rPr lang="en-US" sz="1200" kern="1200" dirty="0">
                <a:solidFill>
                  <a:schemeClr val="tx1"/>
                </a:solidFill>
                <a:effectLst/>
                <a:latin typeface="+mn-lt"/>
                <a:ea typeface="+mn-ea"/>
                <a:cs typeface="+mn-cs"/>
              </a:rPr>
              <a:t>K</a:t>
            </a:r>
          </a:p>
          <a:p>
            <a:pPr lvl="1" eaLnBrk="0" hangingPunct="0"/>
            <a:r>
              <a:rPr lang="en-US" sz="1200" kern="1200" dirty="0">
                <a:solidFill>
                  <a:schemeClr val="tx1"/>
                </a:solidFill>
                <a:effectLst/>
                <a:latin typeface="+mn-lt"/>
                <a:ea typeface="+mn-ea"/>
                <a:cs typeface="+mn-cs"/>
              </a:rPr>
              <a:t>1st through 3rd</a:t>
            </a:r>
          </a:p>
          <a:p>
            <a:pPr lvl="1" eaLnBrk="0" hangingPunct="0"/>
            <a:r>
              <a:rPr lang="en-US" sz="1200" kern="1200" dirty="0">
                <a:solidFill>
                  <a:schemeClr val="tx1"/>
                </a:solidFill>
                <a:effectLst/>
                <a:latin typeface="+mn-lt"/>
                <a:ea typeface="+mn-ea"/>
                <a:cs typeface="+mn-cs"/>
              </a:rPr>
              <a:t>6th</a:t>
            </a:r>
          </a:p>
          <a:p>
            <a:pPr lvl="1" eaLnBrk="0" hangingPunct="0"/>
            <a:r>
              <a:rPr lang="en-US" sz="1200" kern="1200" dirty="0">
                <a:solidFill>
                  <a:schemeClr val="tx1"/>
                </a:solidFill>
                <a:effectLst/>
                <a:latin typeface="+mn-lt"/>
                <a:ea typeface="+mn-ea"/>
                <a:cs typeface="+mn-cs"/>
              </a:rPr>
              <a:t>9th</a:t>
            </a:r>
          </a:p>
          <a:p>
            <a:pPr lvl="0" eaLnBrk="0" hangingPunct="0"/>
            <a:r>
              <a:rPr lang="en-US" sz="1200" kern="1200" dirty="0">
                <a:solidFill>
                  <a:schemeClr val="tx1"/>
                </a:solidFill>
                <a:effectLst/>
                <a:latin typeface="+mn-lt"/>
                <a:ea typeface="+mn-ea"/>
                <a:cs typeface="+mn-cs"/>
              </a:rPr>
              <a:t>Poverty – Weighted for all Direct Certification enrolled students.</a:t>
            </a:r>
          </a:p>
          <a:p>
            <a:pPr lvl="0" eaLnBrk="0" hangingPunct="0"/>
            <a:r>
              <a:rPr lang="en-US" sz="1200" kern="1200" dirty="0">
                <a:solidFill>
                  <a:schemeClr val="tx1"/>
                </a:solidFill>
                <a:effectLst/>
                <a:latin typeface="+mn-lt"/>
                <a:ea typeface="+mn-ea"/>
                <a:cs typeface="+mn-cs"/>
              </a:rPr>
              <a:t>Beginning Performance – Weighted Middle School and High School students entering with beginner’s performance on milestones.</a:t>
            </a:r>
          </a:p>
          <a:p>
            <a:pPr lvl="0" eaLnBrk="0" hangingPunct="0"/>
            <a:r>
              <a:rPr lang="en-US" sz="1200" kern="1200" dirty="0">
                <a:solidFill>
                  <a:schemeClr val="tx1"/>
                </a:solidFill>
                <a:effectLst/>
                <a:latin typeface="+mn-lt"/>
                <a:ea typeface="+mn-ea"/>
                <a:cs typeface="+mn-cs"/>
              </a:rPr>
              <a:t>ESOL – Weighted for all ESOL designated students in order to supplement due to ESOL staff being locked.</a:t>
            </a:r>
          </a:p>
          <a:p>
            <a:pPr lvl="0" eaLnBrk="0" hangingPunct="0"/>
            <a:r>
              <a:rPr lang="en-US" sz="1200" kern="1200" dirty="0">
                <a:solidFill>
                  <a:schemeClr val="tx1"/>
                </a:solidFill>
                <a:effectLst/>
                <a:latin typeface="+mn-lt"/>
                <a:ea typeface="+mn-ea"/>
                <a:cs typeface="+mn-cs"/>
              </a:rPr>
              <a:t>Special Education - Weighted for all Special Education students.</a:t>
            </a:r>
          </a:p>
          <a:p>
            <a:pPr lvl="0" eaLnBrk="0" hangingPunct="0"/>
            <a:r>
              <a:rPr lang="en-US" sz="1200" kern="1200" dirty="0">
                <a:solidFill>
                  <a:schemeClr val="tx1"/>
                </a:solidFill>
                <a:effectLst/>
                <a:latin typeface="+mn-lt"/>
                <a:ea typeface="+mn-ea"/>
                <a:cs typeface="+mn-cs"/>
              </a:rPr>
              <a:t>Gifted – Weighted and measured by number of students in the Gifted Program</a:t>
            </a:r>
          </a:p>
          <a:p>
            <a:pPr lvl="0" eaLnBrk="0" hangingPunct="0"/>
            <a:r>
              <a:rPr lang="en-US" sz="1200" kern="1200" dirty="0">
                <a:solidFill>
                  <a:schemeClr val="tx1"/>
                </a:solidFill>
                <a:effectLst/>
                <a:latin typeface="+mn-lt"/>
                <a:ea typeface="+mn-ea"/>
                <a:cs typeface="+mn-cs"/>
              </a:rPr>
              <a:t>Small School Supplement – Weighted for low enrollment schools</a:t>
            </a:r>
          </a:p>
          <a:p>
            <a:pPr lvl="1" eaLnBrk="0" hangingPunct="0"/>
            <a:r>
              <a:rPr lang="en-US" sz="1200" kern="1200" dirty="0">
                <a:solidFill>
                  <a:schemeClr val="tx1"/>
                </a:solidFill>
                <a:effectLst/>
                <a:latin typeface="+mn-lt"/>
                <a:ea typeface="+mn-ea"/>
                <a:cs typeface="+mn-cs"/>
              </a:rPr>
              <a:t>ES – 500</a:t>
            </a:r>
          </a:p>
          <a:p>
            <a:pPr lvl="1" eaLnBrk="0" hangingPunct="0"/>
            <a:r>
              <a:rPr lang="en-US" sz="1200" kern="1200" dirty="0">
                <a:solidFill>
                  <a:schemeClr val="tx1"/>
                </a:solidFill>
                <a:effectLst/>
                <a:latin typeface="+mn-lt"/>
                <a:ea typeface="+mn-ea"/>
                <a:cs typeface="+mn-cs"/>
              </a:rPr>
              <a:t>MS – 600</a:t>
            </a:r>
          </a:p>
          <a:p>
            <a:pPr lvl="1" eaLnBrk="0" hangingPunct="0"/>
            <a:r>
              <a:rPr lang="en-US" sz="1200" kern="1200" dirty="0">
                <a:solidFill>
                  <a:schemeClr val="tx1"/>
                </a:solidFill>
                <a:effectLst/>
                <a:latin typeface="+mn-lt"/>
                <a:ea typeface="+mn-ea"/>
                <a:cs typeface="+mn-cs"/>
              </a:rPr>
              <a:t>HS – 700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can see, our projected enrollment for FY19 is _______,</a:t>
            </a:r>
            <a:r>
              <a:rPr lang="en-US" sz="1200" kern="1200" baseline="0" dirty="0">
                <a:solidFill>
                  <a:schemeClr val="tx1"/>
                </a:solidFill>
                <a:effectLst/>
                <a:latin typeface="+mn-lt"/>
                <a:ea typeface="+mn-ea"/>
                <a:cs typeface="+mn-cs"/>
              </a:rPr>
              <a:t> we increased/decreased by __________ from last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received the following weights for our student characteristics: </a:t>
            </a:r>
            <a:r>
              <a:rPr lang="en-US" sz="1200" b="1" i="1" kern="1200" dirty="0">
                <a:solidFill>
                  <a:schemeClr val="tx1"/>
                </a:solidFill>
                <a:effectLst/>
                <a:latin typeface="+mn-lt"/>
                <a:ea typeface="+mn-ea"/>
                <a:cs typeface="+mn-cs"/>
              </a:rPr>
              <a:t>(Below is just for the script, principals need to insert their school’s characteristics)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Grade Level</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Poverty</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Special Education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Gifted</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Gifted Supplement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ELL</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Small School Supplement</a:t>
            </a:r>
            <a:endParaRPr lang="en-US" sz="14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6</a:t>
            </a:fld>
            <a:endParaRPr lang="en-US" dirty="0"/>
          </a:p>
        </p:txBody>
      </p:sp>
    </p:spTree>
    <p:extLst>
      <p:ext uri="{BB962C8B-B14F-4D97-AF65-F5344CB8AC3E}">
        <p14:creationId xmlns:p14="http://schemas.microsoft.com/office/powerpoint/2010/main" val="224891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passing out the definitions for these funding categories. You will see what makes up each category. Although</a:t>
            </a:r>
            <a:r>
              <a:rPr lang="en-US" sz="1200" kern="1200" baseline="0" dirty="0">
                <a:solidFill>
                  <a:schemeClr val="tx1"/>
                </a:solidFill>
                <a:effectLst/>
                <a:latin typeface="+mn-lt"/>
                <a:ea typeface="+mn-ea"/>
                <a:cs typeface="+mn-cs"/>
              </a:rPr>
              <a:t> the total amount will not change, allocation per function may depending on our conversations and school needs.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7</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8</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next few slides, I will show you how I have allocated the budget to support our strategic priorities.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our strategic priorities and funds we received, here is a break-out of the priorities, which focus area it addresses, the strategies that will be implemented, the purchase request, which funding source was used and the amount.</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6518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Before I turn it back over to the Chair for the next slide, I want to thank you for your hard work and support this year. I will keep you informed as we move through the budget process. (</a:t>
            </a:r>
            <a:r>
              <a:rPr lang="en-US" sz="1200" b="1" i="1" u="sng" kern="1200" dirty="0">
                <a:solidFill>
                  <a:schemeClr val="tx1"/>
                </a:solidFill>
                <a:effectLst/>
                <a:latin typeface="+mn-lt"/>
                <a:ea typeface="+mn-ea"/>
                <a:cs typeface="+mn-cs"/>
              </a:rPr>
              <a:t>Please inform Chair that they will facilitate the discussion for the last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234072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3/5/2019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3/5/2019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3/5/2019</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3/5/2019</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3/5/2019</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3/5/2019</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3/5/2019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3/5/2019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3/5/2019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3/5/2019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3/5/2019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3/5/2019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3/5/2019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3/5/2019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3/5/2019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3/5/2019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3/5/2019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3/5/2019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3/5/2019</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3/5/2019</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3/5/2019</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3/5/2019</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3/5/2019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3/5/2019</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3/5/2019</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3/5/2019</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3/5/2019</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3/5/2019</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3/5/2019</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3/5/2019</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a:solidFill>
                  <a:srgbClr val="FF0000"/>
                </a:solidFill>
              </a:rPr>
              <a:t>Grady High School</a:t>
            </a: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876" y="317631"/>
            <a:ext cx="7156075" cy="740204"/>
          </a:xfrm>
        </p:spPr>
        <p:txBody>
          <a:bodyPr>
            <a:noAutofit/>
          </a:bodyPr>
          <a:lstStyle/>
          <a:p>
            <a:r>
              <a:rPr lang="en-US" sz="2700" b="1" dirty="0">
                <a:latin typeface="Century Schoolbook" panose="02040604050505020304" pitchFamily="18" charset="0"/>
              </a:rPr>
              <a:t>Plan for FY20 </a:t>
            </a:r>
            <a:r>
              <a:rPr lang="en-US" sz="2700" b="1" dirty="0">
                <a:solidFill>
                  <a:srgbClr val="FF0000"/>
                </a:solidFill>
                <a:latin typeface="Century Schoolbook" panose="02040604050505020304" pitchFamily="18" charset="0"/>
              </a:rPr>
              <a:t>Leveling Reserve</a:t>
            </a:r>
          </a:p>
        </p:txBody>
      </p:sp>
      <p:graphicFrame>
        <p:nvGraphicFramePr>
          <p:cNvPr id="4" name="Table 3"/>
          <p:cNvGraphicFramePr>
            <a:graphicFrameLocks noGrp="1"/>
          </p:cNvGraphicFramePr>
          <p:nvPr>
            <p:extLst>
              <p:ext uri="{D42A27DB-BD31-4B8C-83A1-F6EECF244321}">
                <p14:modId xmlns:p14="http://schemas.microsoft.com/office/powerpoint/2010/main" val="894247446"/>
              </p:ext>
            </p:extLst>
          </p:nvPr>
        </p:nvGraphicFramePr>
        <p:xfrm>
          <a:off x="1145127" y="1168996"/>
          <a:ext cx="7196965" cy="4869156"/>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144402">
                <a:tc>
                  <a:txBody>
                    <a:bodyPr/>
                    <a:lstStyle/>
                    <a:p>
                      <a:pPr algn="l"/>
                      <a:r>
                        <a:rPr lang="en-US" sz="1200" b="1" i="1" dirty="0">
                          <a:solidFill>
                            <a:schemeClr val="tx1"/>
                          </a:solidFill>
                          <a:latin typeface="Arial" panose="020B0604020202020204" pitchFamily="34" charset="0"/>
                          <a:cs typeface="Arial" panose="020B0604020202020204" pitchFamily="34" charset="0"/>
                        </a:rPr>
                        <a:t>Increase</a:t>
                      </a:r>
                      <a:r>
                        <a:rPr lang="en-US" sz="1200" b="1" i="1" baseline="0" dirty="0">
                          <a:solidFill>
                            <a:schemeClr val="tx1"/>
                          </a:solidFill>
                          <a:latin typeface="Arial" panose="020B0604020202020204" pitchFamily="34" charset="0"/>
                          <a:cs typeface="Arial" panose="020B0604020202020204" pitchFamily="34" charset="0"/>
                        </a:rPr>
                        <a:t> level of technology integration in classrooms</a:t>
                      </a:r>
                      <a:endParaRPr lang="en-US" sz="1200" b="1" i="1"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Academics</a:t>
                      </a:r>
                    </a:p>
                  </a:txBody>
                  <a:tcPr marL="68580" marR="68580" marT="34290" marB="34290" anchor="ctr"/>
                </a:tc>
                <a:tc>
                  <a:txBody>
                    <a:bodyPr/>
                    <a:lstStyle/>
                    <a:p>
                      <a:pPr marL="0" algn="l" defTabSz="685800" rtl="0" eaLnBrk="1" latinLnBrk="0" hangingPunct="1"/>
                      <a:r>
                        <a:rPr lang="en-US" sz="1200" b="1" i="1" kern="1200" dirty="0">
                          <a:solidFill>
                            <a:schemeClr val="tx1"/>
                          </a:solidFill>
                          <a:latin typeface="Arial" panose="020B0604020202020204" pitchFamily="34" charset="0"/>
                          <a:ea typeface="+mn-ea"/>
                          <a:cs typeface="Arial" panose="020B0604020202020204" pitchFamily="34" charset="0"/>
                        </a:rPr>
                        <a:t>Implementation</a:t>
                      </a:r>
                      <a:r>
                        <a:rPr lang="en-US" sz="1200" b="1" i="1" kern="1200" baseline="0" dirty="0">
                          <a:solidFill>
                            <a:schemeClr val="tx1"/>
                          </a:solidFill>
                          <a:latin typeface="Arial" panose="020B0604020202020204" pitchFamily="34" charset="0"/>
                          <a:ea typeface="+mn-ea"/>
                          <a:cs typeface="Arial" panose="020B0604020202020204" pitchFamily="34" charset="0"/>
                        </a:rPr>
                        <a:t> of instruction with technology resources</a:t>
                      </a:r>
                      <a:endParaRPr lang="en-US" sz="1200" b="1" i="1"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Purchase additional interactive boards</a:t>
                      </a:r>
                    </a:p>
                  </a:txBody>
                  <a:tcPr marL="68580" marR="68580" marT="34290" marB="34290" anchor="ctr"/>
                </a:tc>
                <a:tc>
                  <a:txBody>
                    <a:bodyPr/>
                    <a:lstStyle/>
                    <a:p>
                      <a:pPr marL="0" algn="l" defTabSz="685800" rtl="0" eaLnBrk="1" latinLnBrk="0" hangingPunct="1"/>
                      <a:r>
                        <a:rPr lang="en-US" sz="1200" b="1" i="1" kern="1200" dirty="0">
                          <a:solidFill>
                            <a:schemeClr val="tx1"/>
                          </a:solidFill>
                          <a:latin typeface="Arial" panose="020B0604020202020204" pitchFamily="34" charset="0"/>
                          <a:ea typeface="+mn-ea"/>
                          <a:cs typeface="Arial" panose="020B0604020202020204" pitchFamily="34" charset="0"/>
                        </a:rPr>
                        <a:t>$90,000</a:t>
                      </a:r>
                    </a:p>
                  </a:txBody>
                  <a:tcPr marL="68580" marR="68580" marT="34290" marB="34290" anchor="ctr"/>
                </a:tc>
                <a:extLst>
                  <a:ext uri="{0D108BD9-81ED-4DB2-BD59-A6C34878D82A}">
                    <a16:rowId xmlns:a16="http://schemas.microsoft.com/office/drawing/2014/main" val="10001"/>
                  </a:ext>
                </a:extLst>
              </a:tr>
              <a:tr h="332116">
                <a:tc>
                  <a:txBody>
                    <a:bodyPr/>
                    <a:lstStyle/>
                    <a:p>
                      <a:r>
                        <a:rPr lang="en-US" sz="1200" b="1" i="1" dirty="0">
                          <a:latin typeface="Arial" panose="020B0604020202020204" pitchFamily="34" charset="0"/>
                          <a:cs typeface="Arial" panose="020B0604020202020204" pitchFamily="34" charset="0"/>
                        </a:rPr>
                        <a:t>Provide</a:t>
                      </a:r>
                      <a:r>
                        <a:rPr lang="en-US" sz="1200" b="1" i="1" baseline="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Instructional Texts</a:t>
                      </a:r>
                      <a:r>
                        <a:rPr lang="en-US" sz="1200" b="1" i="1" baseline="0" dirty="0">
                          <a:latin typeface="Arial" panose="020B0604020202020204" pitchFamily="34" charset="0"/>
                          <a:cs typeface="Arial" panose="020B0604020202020204" pitchFamily="34" charset="0"/>
                        </a:rPr>
                        <a:t> and Materials</a:t>
                      </a: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Academics</a:t>
                      </a:r>
                    </a:p>
                    <a:p>
                      <a:pPr algn="ct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Provide textbooks and supplemental</a:t>
                      </a:r>
                      <a:r>
                        <a:rPr lang="en-US" sz="1200" b="1" i="1" baseline="0" dirty="0">
                          <a:latin typeface="Arial" panose="020B0604020202020204" pitchFamily="34" charset="0"/>
                          <a:cs typeface="Arial" panose="020B0604020202020204" pitchFamily="34" charset="0"/>
                        </a:rPr>
                        <a:t> instructional resources.</a:t>
                      </a: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Textbooks and supplemental</a:t>
                      </a:r>
                      <a:r>
                        <a:rPr lang="en-US" sz="1200" b="1" i="1" baseline="0" dirty="0">
                          <a:latin typeface="Arial" panose="020B0604020202020204" pitchFamily="34" charset="0"/>
                          <a:cs typeface="Arial" panose="020B0604020202020204" pitchFamily="34" charset="0"/>
                        </a:rPr>
                        <a:t> resources for student use</a:t>
                      </a: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$50,000</a:t>
                      </a:r>
                    </a:p>
                  </a:txBody>
                  <a:tcPr marL="68580" marR="68580" marT="34290" marB="34290" anchor="ctr"/>
                </a:tc>
                <a:extLst>
                  <a:ext uri="{0D108BD9-81ED-4DB2-BD59-A6C34878D82A}">
                    <a16:rowId xmlns:a16="http://schemas.microsoft.com/office/drawing/2014/main" val="10002"/>
                  </a:ext>
                </a:extLst>
              </a:tr>
              <a:tr h="332116">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Arial" panose="020B0604020202020204" pitchFamily="34" charset="0"/>
                          <a:ea typeface="+mn-ea"/>
                          <a:cs typeface="Arial" panose="020B0604020202020204" pitchFamily="34" charset="0"/>
                        </a:rPr>
                        <a:t>Create a collaborative, inclusive, and responsive school culture embracing the diverse communities that comprise the Grady family. </a:t>
                      </a:r>
                      <a:endParaRPr lang="en-US" sz="1200" b="1" i="1" dirty="0">
                        <a:latin typeface="Arial" panose="020B0604020202020204" pitchFamily="34" charset="0"/>
                        <a:cs typeface="Arial" panose="020B0604020202020204" pitchFamily="34" charset="0"/>
                      </a:endParaRPr>
                    </a:p>
                    <a:p>
                      <a:endParaRPr lang="en-US" sz="800" dirty="0"/>
                    </a:p>
                  </a:txBody>
                  <a:tcPr marL="68580" marR="68580" marT="34290" marB="34290" anchor="ctr"/>
                </a:tc>
                <a:tc>
                  <a:txBody>
                    <a:bodyPr/>
                    <a:lstStyle/>
                    <a:p>
                      <a:pPr algn="ctr"/>
                      <a:r>
                        <a:rPr lang="en-US" sz="1200" b="1" i="1" dirty="0">
                          <a:latin typeface="Arial" panose="020B0604020202020204" pitchFamily="34" charset="0"/>
                          <a:cs typeface="Arial" panose="020B0604020202020204" pitchFamily="34" charset="0"/>
                        </a:rPr>
                        <a:t>Academics</a:t>
                      </a:r>
                      <a:r>
                        <a:rPr lang="en-US" sz="1200" b="1" i="1" baseline="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Furniture</a:t>
                      </a: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Make classrooms more student</a:t>
                      </a:r>
                      <a:r>
                        <a:rPr lang="en-US" sz="1200" b="1" i="1" baseline="0" dirty="0">
                          <a:latin typeface="Arial" panose="020B0604020202020204" pitchFamily="34" charset="0"/>
                          <a:cs typeface="Arial" panose="020B0604020202020204" pitchFamily="34" charset="0"/>
                        </a:rPr>
                        <a:t> friendly and interactive for instruction.</a:t>
                      </a: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Individual</a:t>
                      </a:r>
                      <a:r>
                        <a:rPr lang="en-US" sz="1200" b="1" i="1" baseline="0" dirty="0">
                          <a:latin typeface="Arial" panose="020B0604020202020204" pitchFamily="34" charset="0"/>
                          <a:cs typeface="Arial" panose="020B0604020202020204" pitchFamily="34" charset="0"/>
                        </a:rPr>
                        <a:t> desks and chairs</a:t>
                      </a: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$27,916</a:t>
                      </a:r>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10</a:t>
            </a:fld>
            <a:endParaRPr lang="en-US" dirty="0"/>
          </a:p>
        </p:txBody>
      </p:sp>
    </p:spTree>
    <p:extLst>
      <p:ext uri="{BB962C8B-B14F-4D97-AF65-F5344CB8AC3E}">
        <p14:creationId xmlns:p14="http://schemas.microsoft.com/office/powerpoint/2010/main" val="387048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11</a:t>
            </a:fld>
            <a:endParaRPr lang="en-US" dirty="0"/>
          </a:p>
        </p:txBody>
      </p:sp>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4</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a:t>
            </a:r>
            <a:r>
              <a:rPr lang="en-US" sz="2400" b="1" dirty="0">
                <a:solidFill>
                  <a:schemeClr val="tx1"/>
                </a:solidFill>
                <a:latin typeface="Arial" panose="020B0604020202020204" pitchFamily="34" charset="0"/>
                <a:cs typeface="Arial" panose="020B0604020202020204" pitchFamily="34" charset="0"/>
              </a:rPr>
              <a:t>$11,727,879</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FY20 accommodates a student population that is projected to be </a:t>
            </a:r>
            <a:r>
              <a:rPr lang="en-US" sz="2600" dirty="0">
                <a:solidFill>
                  <a:srgbClr val="FF0000"/>
                </a:solidFill>
              </a:rPr>
              <a:t>1431</a:t>
            </a:r>
            <a:r>
              <a:rPr lang="en-US" sz="2400" dirty="0">
                <a:solidFill>
                  <a:schemeClr val="tx1"/>
                </a:solidFill>
              </a:rPr>
              <a:t> students, which is a increase of </a:t>
            </a:r>
            <a:r>
              <a:rPr lang="en-US" sz="2400" dirty="0">
                <a:solidFill>
                  <a:srgbClr val="00B050"/>
                </a:solidFill>
              </a:rPr>
              <a:t>85</a:t>
            </a:r>
            <a:r>
              <a:rPr lang="en-US" sz="2400" dirty="0">
                <a:solidFill>
                  <a:schemeClr val="tx1"/>
                </a:solidFill>
              </a:rPr>
              <a:t> students from FY19.</a:t>
            </a:r>
          </a:p>
        </p:txBody>
      </p:sp>
      <p:sp>
        <p:nvSpPr>
          <p:cNvPr id="4" name="Slide Number Placeholder 3"/>
          <p:cNvSpPr>
            <a:spLocks noGrp="1"/>
          </p:cNvSpPr>
          <p:nvPr>
            <p:ph type="sldNum" sz="quarter" idx="12"/>
          </p:nvPr>
        </p:nvSpPr>
        <p:spPr/>
        <p:txBody>
          <a:bodyPr/>
          <a:lstStyle/>
          <a:p>
            <a:fld id="{3D6C3DC6-EF6E-8948-BFE6-808D46D584D8}" type="slidenum">
              <a:rPr lang="en-US" smtClean="0"/>
              <a:t>5</a:t>
            </a:fld>
            <a:endParaRPr lang="en-US" dirty="0"/>
          </a:p>
        </p:txBody>
      </p:sp>
    </p:spTree>
    <p:extLst>
      <p:ext uri="{BB962C8B-B14F-4D97-AF65-F5344CB8AC3E}">
        <p14:creationId xmlns:p14="http://schemas.microsoft.com/office/powerpoint/2010/main" val="130364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6</a:t>
            </a:fld>
            <a:endParaRPr lang="en-US" dirty="0">
              <a:solidFill>
                <a:srgbClr val="F5F5F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66946156"/>
              </p:ext>
            </p:extLst>
          </p:nvPr>
        </p:nvGraphicFramePr>
        <p:xfrm>
          <a:off x="1491854" y="184192"/>
          <a:ext cx="7320451" cy="6435548"/>
        </p:xfrm>
        <a:graphic>
          <a:graphicData uri="http://schemas.openxmlformats.org/drawingml/2006/table">
            <a:tbl>
              <a:tblPr/>
              <a:tblGrid>
                <a:gridCol w="2907723">
                  <a:extLst>
                    <a:ext uri="{9D8B030D-6E8A-4147-A177-3AD203B41FA5}">
                      <a16:colId xmlns:a16="http://schemas.microsoft.com/office/drawing/2014/main" val="2368924350"/>
                    </a:ext>
                  </a:extLst>
                </a:gridCol>
                <a:gridCol w="1492140">
                  <a:extLst>
                    <a:ext uri="{9D8B030D-6E8A-4147-A177-3AD203B41FA5}">
                      <a16:colId xmlns:a16="http://schemas.microsoft.com/office/drawing/2014/main" val="3742070221"/>
                    </a:ext>
                  </a:extLst>
                </a:gridCol>
                <a:gridCol w="855250">
                  <a:extLst>
                    <a:ext uri="{9D8B030D-6E8A-4147-A177-3AD203B41FA5}">
                      <a16:colId xmlns:a16="http://schemas.microsoft.com/office/drawing/2014/main" val="2261230441"/>
                    </a:ext>
                  </a:extLst>
                </a:gridCol>
                <a:gridCol w="2065338">
                  <a:extLst>
                    <a:ext uri="{9D8B030D-6E8A-4147-A177-3AD203B41FA5}">
                      <a16:colId xmlns:a16="http://schemas.microsoft.com/office/drawing/2014/main" val="3690642172"/>
                    </a:ext>
                  </a:extLst>
                </a:gridCol>
              </a:tblGrid>
              <a:tr h="188060">
                <a:tc gridSpan="4">
                  <a:txBody>
                    <a:bodyPr/>
                    <a:lstStyle/>
                    <a:p>
                      <a:pPr algn="ctr" fontAlgn="b"/>
                      <a:r>
                        <a:rPr lang="en-US" sz="1050" b="1" i="0" u="none" strike="noStrike" dirty="0">
                          <a:solidFill>
                            <a:srgbClr val="FFFFFF"/>
                          </a:solidFill>
                          <a:effectLst/>
                          <a:latin typeface="Arial" panose="020B0604020202020204" pitchFamily="34" charset="0"/>
                          <a:cs typeface="Arial" panose="020B0604020202020204" pitchFamily="34" charset="0"/>
                        </a:rPr>
                        <a:t>FY2020 TOTAL SCHOOL ALLOCATIONS</a:t>
                      </a:r>
                    </a:p>
                  </a:txBody>
                  <a:tcPr marL="0" marR="0" marT="0" marB="0" anchor="b">
                    <a:lnL>
                      <a:noFill/>
                    </a:lnL>
                    <a:lnR>
                      <a:noFill/>
                    </a:lnR>
                    <a:lnT>
                      <a:noFill/>
                    </a:lnT>
                    <a:lnB>
                      <a:noFill/>
                    </a:lnB>
                    <a:solidFill>
                      <a:srgbClr val="1F4E7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3182644"/>
                  </a:ext>
                </a:extLst>
              </a:tr>
              <a:tr h="218399">
                <a:tc>
                  <a:txBody>
                    <a:bodyPr/>
                    <a:lstStyle/>
                    <a:p>
                      <a:pPr algn="l" fontAlgn="b"/>
                      <a:r>
                        <a:rPr lang="en-US" sz="1400" b="0" i="0" u="none" strike="noStrike" dirty="0">
                          <a:effectLst/>
                          <a:latin typeface="Arial" panose="020B0604020202020204" pitchFamily="34" charset="0"/>
                          <a:cs typeface="Arial" panose="020B0604020202020204" pitchFamily="34" charset="0"/>
                        </a:rPr>
                        <a:t>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l" fontAlgn="b"/>
                      <a:r>
                        <a:rPr lang="en-US" sz="1400" b="1" i="0" u="none" strike="noStrike" dirty="0">
                          <a:effectLst/>
                          <a:latin typeface="Arial" panose="020B0604020202020204" pitchFamily="34" charset="0"/>
                          <a:cs typeface="Arial" panose="020B0604020202020204" pitchFamily="34" charset="0"/>
                        </a:rPr>
                        <a:t>       Grady High 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4116912"/>
                  </a:ext>
                </a:extLst>
              </a:tr>
              <a:tr h="218399">
                <a:tc>
                  <a:txBody>
                    <a:bodyPr/>
                    <a:lstStyle/>
                    <a:p>
                      <a:pPr algn="l" fontAlgn="b"/>
                      <a:r>
                        <a:rPr lang="en-US" sz="1400" b="0" i="0" u="none" strike="noStrike" dirty="0">
                          <a:effectLst/>
                          <a:latin typeface="Arial" panose="020B0604020202020204" pitchFamily="34" charset="0"/>
                          <a:cs typeface="Arial" panose="020B0604020202020204" pitchFamily="34" charset="0"/>
                        </a:rPr>
                        <a:t>FY2020 Projected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400" b="1" i="0" u="none" strike="noStrike" dirty="0">
                          <a:effectLst/>
                          <a:latin typeface="Arial" panose="020B0604020202020204" pitchFamily="34" charset="0"/>
                          <a:cs typeface="Arial" panose="020B0604020202020204" pitchFamily="34" charset="0"/>
                        </a:rPr>
                        <a:t> 1431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2607297"/>
                  </a:ext>
                </a:extLst>
              </a:tr>
              <a:tr h="231771">
                <a:tc>
                  <a:txBody>
                    <a:bodyPr/>
                    <a:lstStyle/>
                    <a:p>
                      <a:pPr algn="l" fontAlgn="b"/>
                      <a:r>
                        <a:rPr lang="en-US" sz="1400" b="0" i="0" u="none" strike="noStrike" dirty="0">
                          <a:effectLst/>
                          <a:latin typeface="Arial" panose="020B0604020202020204" pitchFamily="34" charset="0"/>
                          <a:cs typeface="Arial" panose="020B0604020202020204" pitchFamily="34" charset="0"/>
                        </a:rPr>
                        <a:t>Change in Enrollment from FY2019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400" b="1" i="0" u="none" strike="noStrike" dirty="0">
                          <a:effectLst/>
                          <a:latin typeface="Arial" panose="020B0604020202020204" pitchFamily="34" charset="0"/>
                          <a:cs typeface="Arial" panose="020B0604020202020204" pitchFamily="34" charset="0"/>
                        </a:rPr>
                        <a:t> 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216718"/>
                  </a:ext>
                </a:extLst>
              </a:tr>
              <a:tr h="246623">
                <a:tc>
                  <a:txBody>
                    <a:bodyPr/>
                    <a:lstStyle/>
                    <a:p>
                      <a:pPr algn="l" fontAlgn="b"/>
                      <a:r>
                        <a:rPr lang="en-US" sz="1400" b="0" i="0" u="none" strike="noStrike" dirty="0">
                          <a:effectLst/>
                          <a:latin typeface="Arial" panose="020B0604020202020204" pitchFamily="34" charset="0"/>
                          <a:cs typeface="Arial" panose="020B0604020202020204" pitchFamily="34" charset="0"/>
                        </a:rPr>
                        <a:t>Total Earned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400" b="1" i="0" u="none" strike="noStrike" dirty="0">
                          <a:effectLst/>
                          <a:latin typeface="Arial" panose="020B0604020202020204" pitchFamily="34" charset="0"/>
                          <a:cs typeface="Arial" panose="020B0604020202020204" pitchFamily="34" charset="0"/>
                        </a:rPr>
                        <a:t> $11,727,879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0888949"/>
                  </a:ext>
                </a:extLst>
              </a:tr>
              <a:tr h="117982">
                <a:tc>
                  <a:txBody>
                    <a:bodyPr/>
                    <a:lstStyle/>
                    <a:p>
                      <a:pPr algn="ctr" fontAlgn="b"/>
                      <a:r>
                        <a:rPr lang="en-US" sz="800" b="1" i="0" u="none" strike="noStrike" dirty="0">
                          <a:solidFill>
                            <a:srgbClr val="FFFFFF"/>
                          </a:solidFill>
                          <a:effectLst/>
                          <a:latin typeface="Arial" panose="020B0604020202020204" pitchFamily="34" charset="0"/>
                          <a:cs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a:solidFill>
                            <a:srgbClr val="FFFFFF"/>
                          </a:solidFill>
                          <a:effectLst/>
                          <a:latin typeface="Arial" panose="020B0604020202020204" pitchFamily="34" charset="0"/>
                          <a:cs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a:solidFill>
                            <a:srgbClr val="FFFFFF"/>
                          </a:solidFill>
                          <a:effectLst/>
                          <a:latin typeface="Arial" panose="020B0604020202020204" pitchFamily="34" charset="0"/>
                          <a:cs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7795147"/>
                  </a:ext>
                </a:extLst>
              </a:tr>
              <a:tr h="187199">
                <a:tc>
                  <a:txBody>
                    <a:bodyPr/>
                    <a:lstStyle/>
                    <a:p>
                      <a:pPr algn="l" fontAlgn="b"/>
                      <a:r>
                        <a:rPr lang="en-US" sz="1200" b="1" i="0" u="none" strike="noStrike" dirty="0">
                          <a:effectLst/>
                          <a:latin typeface="Arial" panose="020B0604020202020204" pitchFamily="34" charset="0"/>
                          <a:cs typeface="Arial" panose="020B0604020202020204" pitchFamily="34" charset="0"/>
                        </a:rPr>
                        <a:t>SSF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Weight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063930107"/>
                  </a:ext>
                </a:extLst>
              </a:tr>
              <a:tr h="218399">
                <a:tc>
                  <a:txBody>
                    <a:bodyPr/>
                    <a:lstStyle/>
                    <a:p>
                      <a:pPr algn="l" fontAlgn="b"/>
                      <a:r>
                        <a:rPr lang="en-US" sz="1400" b="0" i="0" u="none" strike="noStrike" dirty="0">
                          <a:effectLst/>
                          <a:latin typeface="Arial" panose="020B0604020202020204" pitchFamily="34" charset="0"/>
                          <a:cs typeface="Arial" panose="020B0604020202020204" pitchFamily="34" charset="0"/>
                        </a:rPr>
                        <a:t>Base Per Pupil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1431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$4,420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6,324,603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0343581"/>
                  </a:ext>
                </a:extLst>
              </a:tr>
              <a:tr h="218399">
                <a:tc>
                  <a:txBody>
                    <a:bodyPr/>
                    <a:lstStyle/>
                    <a:p>
                      <a:pPr algn="l" fontAlgn="b"/>
                      <a:r>
                        <a:rPr lang="en-US" sz="1400" b="1" i="0" u="none" strike="noStrike" dirty="0">
                          <a:effectLst/>
                          <a:latin typeface="Arial" panose="020B0604020202020204" pitchFamily="34" charset="0"/>
                          <a:cs typeface="Arial" panose="020B0604020202020204" pitchFamily="34" charset="0"/>
                        </a:rPr>
                        <a:t>Grade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6021485"/>
                  </a:ext>
                </a:extLst>
              </a:tr>
              <a:tr h="218399">
                <a:tc>
                  <a:txBody>
                    <a:bodyPr/>
                    <a:lstStyle/>
                    <a:p>
                      <a:pPr algn="l" fontAlgn="b"/>
                      <a:r>
                        <a:rPr lang="en-US" sz="1400" b="0" i="0" u="none" strike="noStrike" dirty="0">
                          <a:effectLst/>
                          <a:latin typeface="Arial" panose="020B0604020202020204" pitchFamily="34" charset="0"/>
                          <a:cs typeface="Arial" panose="020B0604020202020204" pitchFamily="34" charset="0"/>
                        </a:rPr>
                        <a:t>       9th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4569382"/>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Poverty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 $                   666,050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72063831"/>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EIP/REP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 $                     78,892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6697222"/>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Special Education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 $                     17,900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3730259"/>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Gifted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 $                1,080,619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6623202"/>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Gifted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1389882"/>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15,248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1044606"/>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Small School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FALSE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73261859"/>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Incoming Performance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32,043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7769570"/>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Baseline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8931220"/>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Transition Policy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180,470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6194544"/>
                  </a:ext>
                </a:extLst>
              </a:tr>
              <a:tr h="218399">
                <a:tc>
                  <a:txBody>
                    <a:bodyPr/>
                    <a:lstStyle/>
                    <a:p>
                      <a:pPr algn="l" fontAlgn="b"/>
                      <a:r>
                        <a:rPr lang="en-US" sz="1400" b="1" i="0" u="none" strike="noStrike" dirty="0">
                          <a:effectLst/>
                          <a:latin typeface="Arial" panose="020B0604020202020204" pitchFamily="34" charset="0"/>
                          <a:cs typeface="Arial" panose="020B0604020202020204" pitchFamily="34" charset="0"/>
                        </a:rPr>
                        <a:t>Total SSF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 $                8,395,825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356140999"/>
                  </a:ext>
                </a:extLst>
              </a:tr>
              <a:tr h="218399">
                <a:tc>
                  <a:txBody>
                    <a:bodyPr/>
                    <a:lstStyle/>
                    <a:p>
                      <a:pPr algn="l" fontAlgn="b"/>
                      <a:r>
                        <a:rPr lang="en-US" sz="1400" b="1" i="0" u="none" strike="noStrike" dirty="0">
                          <a:effectLst/>
                          <a:latin typeface="Arial" panose="020B0604020202020204" pitchFamily="34" charset="0"/>
                          <a:cs typeface="Arial" panose="020B0604020202020204" pitchFamily="34" charset="0"/>
                        </a:rPr>
                        <a:t>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871959853"/>
                  </a:ext>
                </a:extLst>
              </a:tr>
              <a:tr h="218399">
                <a:tc>
                  <a:txBody>
                    <a:bodyPr/>
                    <a:lstStyle/>
                    <a:p>
                      <a:pPr algn="l" fontAlgn="b"/>
                      <a:r>
                        <a:rPr lang="en-US" sz="1400" b="0" i="0" u="none" strike="noStrike" dirty="0">
                          <a:effectLst/>
                          <a:latin typeface="Arial" panose="020B0604020202020204" pitchFamily="34" charset="0"/>
                          <a:cs typeface="Arial" panose="020B0604020202020204" pitchFamily="34" charset="0"/>
                        </a:rPr>
                        <a:t>Signature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325,000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9534293"/>
                  </a:ext>
                </a:extLst>
              </a:tr>
              <a:tr h="218399">
                <a:tc>
                  <a:txBody>
                    <a:bodyPr/>
                    <a:lstStyle/>
                    <a:p>
                      <a:pPr algn="l" fontAlgn="b"/>
                      <a:r>
                        <a:rPr lang="en-US" sz="1400" b="0" i="0" u="none" strike="noStrike" dirty="0">
                          <a:effectLst/>
                          <a:latin typeface="Arial" panose="020B0604020202020204" pitchFamily="34" charset="0"/>
                          <a:cs typeface="Arial" panose="020B0604020202020204" pitchFamily="34" charset="0"/>
                        </a:rPr>
                        <a:t>Field Trip Transportation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37,644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215232"/>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Dual Campus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6539109"/>
                  </a:ext>
                </a:extLst>
              </a:tr>
              <a:tr h="218399">
                <a:tc>
                  <a:txBody>
                    <a:bodyPr/>
                    <a:lstStyle/>
                    <a:p>
                      <a:pPr algn="l" fontAlgn="b"/>
                      <a:r>
                        <a:rPr lang="en-US" sz="1400" b="0" i="0" u="none" strike="noStrike">
                          <a:effectLst/>
                          <a:latin typeface="Arial" panose="020B0604020202020204" pitchFamily="34" charset="0"/>
                          <a:cs typeface="Arial" panose="020B0604020202020204" pitchFamily="34" charset="0"/>
                        </a:rPr>
                        <a:t>District Funded Stipends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174,033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0277690"/>
                  </a:ext>
                </a:extLst>
              </a:tr>
              <a:tr h="218399">
                <a:tc>
                  <a:txBody>
                    <a:bodyPr/>
                    <a:lstStyle/>
                    <a:p>
                      <a:pPr algn="l" fontAlgn="b"/>
                      <a:r>
                        <a:rPr lang="en-US" sz="1400" b="0" i="0" u="none" strike="noStrike" dirty="0">
                          <a:effectLst/>
                          <a:latin typeface="Arial" panose="020B0604020202020204" pitchFamily="34" charset="0"/>
                          <a:cs typeface="Arial" panose="020B0604020202020204" pitchFamily="34" charset="0"/>
                        </a:rPr>
                        <a:t>Total FTE Allotments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2,795,377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0495784"/>
                  </a:ext>
                </a:extLst>
              </a:tr>
              <a:tr h="218399">
                <a:tc>
                  <a:txBody>
                    <a:bodyPr/>
                    <a:lstStyle/>
                    <a:p>
                      <a:pPr algn="l"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8473571"/>
                  </a:ext>
                </a:extLst>
              </a:tr>
              <a:tr h="218399">
                <a:tc>
                  <a:txBody>
                    <a:bodyPr/>
                    <a:lstStyle/>
                    <a:p>
                      <a:pPr algn="l" fontAlgn="b"/>
                      <a:r>
                        <a:rPr lang="en-US" sz="1400" b="1" i="0" u="none" strike="noStrike">
                          <a:effectLst/>
                          <a:latin typeface="Arial" panose="020B0604020202020204" pitchFamily="34" charset="0"/>
                          <a:cs typeface="Arial" panose="020B0604020202020204" pitchFamily="34" charset="0"/>
                        </a:rPr>
                        <a:t>Total 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 $                3,332,054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2356385179"/>
                  </a:ext>
                </a:extLst>
              </a:tr>
              <a:tr h="218399">
                <a:tc>
                  <a:txBody>
                    <a:bodyPr/>
                    <a:lstStyle/>
                    <a:p>
                      <a:pPr algn="l" fontAlgn="b"/>
                      <a:r>
                        <a:rPr lang="en-US" sz="1400" b="1" i="0" u="none" strike="noStrike" dirty="0">
                          <a:effectLst/>
                          <a:latin typeface="Arial" panose="020B0604020202020204" pitchFamily="34" charset="0"/>
                          <a:cs typeface="Arial" panose="020B0604020202020204" pitchFamily="34" charset="0"/>
                        </a:rPr>
                        <a:t>Total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 $              11,727,879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335318288"/>
                  </a:ext>
                </a:extLst>
              </a:tr>
            </a:tbl>
          </a:graphicData>
        </a:graphic>
      </p:graphicFrame>
    </p:spTree>
    <p:extLst>
      <p:ext uri="{BB962C8B-B14F-4D97-AF65-F5344CB8AC3E}">
        <p14:creationId xmlns:p14="http://schemas.microsoft.com/office/powerpoint/2010/main" val="147461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7</a:t>
            </a:fld>
            <a:endParaRPr lang="en-US" dirty="0">
              <a:solidFill>
                <a:srgbClr val="F5F5F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53721332"/>
              </p:ext>
            </p:extLst>
          </p:nvPr>
        </p:nvGraphicFramePr>
        <p:xfrm>
          <a:off x="914400" y="735105"/>
          <a:ext cx="7817223" cy="5238173"/>
        </p:xfrm>
        <a:graphic>
          <a:graphicData uri="http://schemas.openxmlformats.org/drawingml/2006/table">
            <a:tbl>
              <a:tblPr/>
              <a:tblGrid>
                <a:gridCol w="1142372">
                  <a:extLst>
                    <a:ext uri="{9D8B030D-6E8A-4147-A177-3AD203B41FA5}">
                      <a16:colId xmlns:a16="http://schemas.microsoft.com/office/drawing/2014/main" val="2842022975"/>
                    </a:ext>
                  </a:extLst>
                </a:gridCol>
                <a:gridCol w="3125001">
                  <a:extLst>
                    <a:ext uri="{9D8B030D-6E8A-4147-A177-3AD203B41FA5}">
                      <a16:colId xmlns:a16="http://schemas.microsoft.com/office/drawing/2014/main" val="103324915"/>
                    </a:ext>
                  </a:extLst>
                </a:gridCol>
                <a:gridCol w="1254885">
                  <a:extLst>
                    <a:ext uri="{9D8B030D-6E8A-4147-A177-3AD203B41FA5}">
                      <a16:colId xmlns:a16="http://schemas.microsoft.com/office/drawing/2014/main" val="3278677200"/>
                    </a:ext>
                  </a:extLst>
                </a:gridCol>
                <a:gridCol w="2294965">
                  <a:extLst>
                    <a:ext uri="{9D8B030D-6E8A-4147-A177-3AD203B41FA5}">
                      <a16:colId xmlns:a16="http://schemas.microsoft.com/office/drawing/2014/main" val="3695263720"/>
                    </a:ext>
                  </a:extLst>
                </a:gridCol>
              </a:tblGrid>
              <a:tr h="209590">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School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200" b="0" i="0" u="none" strike="noStrike">
                          <a:effectLst/>
                          <a:latin typeface="Arial" panose="020B0604020202020204" pitchFamily="34" charset="0"/>
                          <a:cs typeface="Arial" panose="020B0604020202020204" pitchFamily="34" charset="0"/>
                        </a:rPr>
                        <a:t>Grady High 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84896105"/>
                  </a:ext>
                </a:extLst>
              </a:tr>
              <a:tr h="209590">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Principal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200" b="0" i="0" u="none" strike="noStrike" dirty="0">
                          <a:effectLst/>
                          <a:latin typeface="Arial" panose="020B0604020202020204" pitchFamily="34" charset="0"/>
                          <a:cs typeface="Arial" panose="020B0604020202020204" pitchFamily="34" charset="0"/>
                        </a:rPr>
                        <a:t>Ms. Betsy Bockman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79900849"/>
                  </a:ext>
                </a:extLst>
              </a:tr>
              <a:tr h="339419">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Projected Enrollment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200" b="0" i="0" u="none" strike="noStrike" dirty="0">
                          <a:effectLst/>
                          <a:latin typeface="Arial" panose="020B0604020202020204" pitchFamily="34" charset="0"/>
                          <a:cs typeface="Arial" panose="020B0604020202020204" pitchFamily="34" charset="0"/>
                        </a:rPr>
                        <a:t>1431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72462715"/>
                  </a:ext>
                </a:extLst>
              </a:tr>
              <a:tr h="190165">
                <a:tc>
                  <a:txBody>
                    <a:bodyPr/>
                    <a:lstStyle/>
                    <a:p>
                      <a:pPr algn="l" fontAlgn="t"/>
                      <a:endParaRPr lang="en-US" sz="900" b="1"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827321"/>
                  </a:ext>
                </a:extLst>
              </a:tr>
              <a:tr h="209590">
                <a:tc>
                  <a:txBody>
                    <a:bodyPr/>
                    <a:lstStyle/>
                    <a:p>
                      <a:pPr algn="ctr" fontAlgn="b"/>
                      <a:r>
                        <a:rPr lang="en-US" sz="1400" b="1" i="0" u="none" strike="noStrike" dirty="0">
                          <a:solidFill>
                            <a:srgbClr val="000000"/>
                          </a:solidFill>
                          <a:effectLst/>
                          <a:latin typeface="Calibri" panose="020F0502020204030204" pitchFamily="34" charset="0"/>
                        </a:rPr>
                        <a:t>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rgbClr val="000000"/>
                          </a:solidFill>
                          <a:effectLst/>
                          <a:latin typeface="Calibri" panose="020F0502020204030204" pitchFamily="34" charset="0"/>
                        </a:rPr>
                        <a:t>Account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rgbClr val="000000"/>
                          </a:solidFill>
                          <a:effectLst/>
                          <a:latin typeface="Calibri" panose="020F0502020204030204" pitchFamily="34" charset="0"/>
                        </a:rPr>
                        <a:t>FTE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rgbClr val="000000"/>
                          </a:solidFill>
                          <a:effectLst/>
                          <a:latin typeface="Calibri" panose="020F0502020204030204" pitchFamily="34" charset="0"/>
                        </a:rPr>
                        <a:t> 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176308156"/>
                  </a:ext>
                </a:extLst>
              </a:tr>
              <a:tr h="209590">
                <a:tc>
                  <a:txBody>
                    <a:bodyPr/>
                    <a:lstStyle/>
                    <a:p>
                      <a:pPr algn="ctr"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3597097"/>
                  </a:ext>
                </a:extLst>
              </a:tr>
              <a:tr h="209590">
                <a:tc>
                  <a:txBody>
                    <a:bodyPr/>
                    <a:lstStyle/>
                    <a:p>
                      <a:pPr algn="ctr" fontAlgn="b"/>
                      <a:r>
                        <a:rPr lang="en-US" sz="1400" b="0" i="0" u="none" strike="noStrike" dirty="0">
                          <a:effectLst/>
                          <a:latin typeface="Arial" panose="020B0604020202020204" pitchFamily="34" charset="0"/>
                          <a:cs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Instruction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                    103.30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                     9,372,756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20193379"/>
                  </a:ext>
                </a:extLst>
              </a:tr>
              <a:tr h="209590">
                <a:tc>
                  <a:txBody>
                    <a:bodyPr/>
                    <a:lstStyle/>
                    <a:p>
                      <a:pPr algn="ctr" fontAlgn="b"/>
                      <a:r>
                        <a:rPr lang="en-US" sz="1400" b="0" i="0" u="none" strike="noStrike">
                          <a:effectLst/>
                          <a:latin typeface="Arial" panose="020B0604020202020204" pitchFamily="34" charset="0"/>
                          <a:cs typeface="Arial" panose="020B0604020202020204" pitchFamily="34" charset="0"/>
                        </a:rPr>
                        <a:t>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Pupil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effectLst/>
                          <a:latin typeface="Arial" panose="020B0604020202020204" pitchFamily="34" charset="0"/>
                          <a:cs typeface="Arial" panose="020B0604020202020204" pitchFamily="34" charset="0"/>
                        </a:rPr>
                        <a:t>                        5.75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                        442,857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757886"/>
                  </a:ext>
                </a:extLst>
              </a:tr>
              <a:tr h="209590">
                <a:tc>
                  <a:txBody>
                    <a:bodyPr/>
                    <a:lstStyle/>
                    <a:p>
                      <a:pPr algn="ctr" fontAlgn="b"/>
                      <a:r>
                        <a:rPr lang="en-US" sz="1400" b="0" i="0" u="none" strike="noStrike" dirty="0">
                          <a:effectLst/>
                          <a:latin typeface="Arial" panose="020B0604020202020204" pitchFamily="34" charset="0"/>
                          <a:cs typeface="Arial" panose="020B0604020202020204" pitchFamily="34" charset="0"/>
                        </a:rPr>
                        <a:t>2210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Improvement of Instructional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                          72,063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0529682"/>
                  </a:ext>
                </a:extLst>
              </a:tr>
              <a:tr h="209590">
                <a:tc>
                  <a:txBody>
                    <a:bodyPr/>
                    <a:lstStyle/>
                    <a:p>
                      <a:pPr algn="ctr" fontAlgn="b"/>
                      <a:r>
                        <a:rPr lang="en-US" sz="1400" b="0" i="0" u="none" strike="noStrike" dirty="0">
                          <a:effectLst/>
                          <a:latin typeface="Arial" panose="020B0604020202020204" pitchFamily="34" charset="0"/>
                          <a:cs typeface="Arial" panose="020B0604020202020204" pitchFamily="34" charset="0"/>
                        </a:rPr>
                        <a:t>2213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Instructional Staff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                          27,000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7072522"/>
                  </a:ext>
                </a:extLst>
              </a:tr>
              <a:tr h="209590">
                <a:tc>
                  <a:txBody>
                    <a:bodyPr/>
                    <a:lstStyle/>
                    <a:p>
                      <a:pPr algn="ctr" fontAlgn="b"/>
                      <a:r>
                        <a:rPr lang="en-US" sz="1400" b="0" i="0" u="none" strike="noStrike" dirty="0">
                          <a:effectLst/>
                          <a:latin typeface="Arial" panose="020B0604020202020204" pitchFamily="34" charset="0"/>
                          <a:cs typeface="Arial" panose="020B0604020202020204" pitchFamily="34" charset="0"/>
                        </a:rPr>
                        <a:t>2220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Educational Media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                        164,908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3221854"/>
                  </a:ext>
                </a:extLst>
              </a:tr>
              <a:tr h="209590">
                <a:tc>
                  <a:txBody>
                    <a:bodyPr/>
                    <a:lstStyle/>
                    <a:p>
                      <a:pPr algn="ctr" fontAlgn="b"/>
                      <a:r>
                        <a:rPr lang="en-US" sz="1400" b="0" i="0" u="none" strike="noStrike" dirty="0">
                          <a:effectLst/>
                          <a:latin typeface="Arial" panose="020B0604020202020204" pitchFamily="34" charset="0"/>
                          <a:cs typeface="Arial" panose="020B0604020202020204" pitchFamily="34" charset="0"/>
                        </a:rPr>
                        <a:t>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School Administration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12.00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                     1,286,244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0633271"/>
                  </a:ext>
                </a:extLst>
              </a:tr>
              <a:tr h="209590">
                <a:tc>
                  <a:txBody>
                    <a:bodyPr/>
                    <a:lstStyle/>
                    <a:p>
                      <a:pPr algn="ctr" fontAlgn="b"/>
                      <a:r>
                        <a:rPr lang="en-US" sz="1400" b="0" i="0" u="none" strike="noStrike" dirty="0">
                          <a:effectLst/>
                          <a:latin typeface="Arial" panose="020B0604020202020204" pitchFamily="34" charset="0"/>
                          <a:cs typeface="Arial" panose="020B0604020202020204" pitchFamily="34" charset="0"/>
                        </a:rPr>
                        <a:t>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Maintenance &amp; Operations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                        427,341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3011374"/>
                  </a:ext>
                </a:extLst>
              </a:tr>
              <a:tr h="209590">
                <a:tc>
                  <a:txBody>
                    <a:bodyPr/>
                    <a:lstStyle/>
                    <a:p>
                      <a:pPr algn="ctr" fontAlgn="b"/>
                      <a:r>
                        <a:rPr lang="en-US" sz="1400" b="0" i="0" u="none" strike="noStrike" dirty="0">
                          <a:effectLst/>
                          <a:latin typeface="Arial" panose="020B0604020202020204" pitchFamily="34" charset="0"/>
                          <a:cs typeface="Arial" panose="020B0604020202020204" pitchFamily="34" charset="0"/>
                        </a:rPr>
                        <a:t>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cs typeface="Arial" panose="020B0604020202020204" pitchFamily="34" charset="0"/>
                        </a:rPr>
                        <a:t>Transportation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Arial" panose="020B0604020202020204" pitchFamily="34" charset="0"/>
                          <a:cs typeface="Arial" panose="020B06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                          38,144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1574718"/>
                  </a:ext>
                </a:extLst>
              </a:tr>
              <a:tr h="422588">
                <a:tc gridSpan="2">
                  <a:txBody>
                    <a:bodyPr/>
                    <a:lstStyle/>
                    <a:p>
                      <a:pPr algn="r" fontAlgn="b"/>
                      <a:r>
                        <a:rPr lang="en-US" sz="1400" b="1" i="0" u="none" strike="noStrike" dirty="0">
                          <a:effectLst/>
                          <a:latin typeface="Arial" panose="020B0604020202020204" pitchFamily="34" charset="0"/>
                          <a:cs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130.72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 $               11,831,312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0827375"/>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811450512"/>
              </p:ext>
            </p:extLst>
          </p:nvPr>
        </p:nvGraphicFramePr>
        <p:xfrm>
          <a:off x="564776" y="224350"/>
          <a:ext cx="8866094" cy="6571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618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462467556"/>
              </p:ext>
            </p:extLst>
          </p:nvPr>
        </p:nvGraphicFramePr>
        <p:xfrm>
          <a:off x="1145127" y="1240623"/>
          <a:ext cx="7196965" cy="5036223"/>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923650">
                <a:tc>
                  <a:txBody>
                    <a:bodyPr/>
                    <a:lstStyle/>
                    <a:p>
                      <a:pPr algn="l"/>
                      <a:r>
                        <a:rPr lang="en-US" sz="1200" b="1" i="1" dirty="0">
                          <a:solidFill>
                            <a:schemeClr val="tx1"/>
                          </a:solidFill>
                          <a:latin typeface="Arial" panose="020B0604020202020204" pitchFamily="34" charset="0"/>
                          <a:cs typeface="Arial" panose="020B0604020202020204" pitchFamily="34" charset="0"/>
                        </a:rPr>
                        <a:t>Provide</a:t>
                      </a:r>
                      <a:r>
                        <a:rPr lang="en-US" sz="1200" b="1" i="1" baseline="0" dirty="0">
                          <a:solidFill>
                            <a:schemeClr val="tx1"/>
                          </a:solidFill>
                          <a:latin typeface="Arial" panose="020B0604020202020204" pitchFamily="34" charset="0"/>
                          <a:cs typeface="Arial" panose="020B0604020202020204" pitchFamily="34" charset="0"/>
                        </a:rPr>
                        <a:t> instructional materials and supplies</a:t>
                      </a:r>
                      <a:endParaRPr lang="en-US" sz="1200" b="1" i="1"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Academics </a:t>
                      </a:r>
                    </a:p>
                  </a:txBody>
                  <a:tcPr marL="68580" marR="68580" marT="34290" marB="34290" anchor="ctr"/>
                </a:tc>
                <a:tc>
                  <a:txBody>
                    <a:bodyPr/>
                    <a:lstStyle/>
                    <a:p>
                      <a:pPr marL="0" algn="l" defTabSz="685800" rtl="0" eaLnBrk="1" latinLnBrk="0" hangingPunct="1"/>
                      <a:r>
                        <a:rPr lang="en-US" sz="1200" b="1" i="1" kern="1200" dirty="0">
                          <a:solidFill>
                            <a:schemeClr val="tx1"/>
                          </a:solidFill>
                          <a:latin typeface="Arial" panose="020B0604020202020204" pitchFamily="34" charset="0"/>
                          <a:ea typeface="+mn-ea"/>
                          <a:cs typeface="Arial" panose="020B0604020202020204" pitchFamily="34" charset="0"/>
                        </a:rPr>
                        <a:t>Implementation</a:t>
                      </a:r>
                      <a:r>
                        <a:rPr lang="en-US" sz="1200" b="1" i="1" kern="1200" baseline="0" dirty="0">
                          <a:solidFill>
                            <a:schemeClr val="tx1"/>
                          </a:solidFill>
                          <a:latin typeface="Arial" panose="020B0604020202020204" pitchFamily="34" charset="0"/>
                          <a:ea typeface="+mn-ea"/>
                          <a:cs typeface="Arial" panose="020B0604020202020204" pitchFamily="34" charset="0"/>
                        </a:rPr>
                        <a:t> of instruction</a:t>
                      </a:r>
                      <a:endParaRPr lang="en-US" sz="1200" b="1" i="1"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Materials</a:t>
                      </a:r>
                      <a:r>
                        <a:rPr lang="en-US" sz="1200" b="1" i="1" kern="1200" baseline="0" dirty="0">
                          <a:solidFill>
                            <a:schemeClr val="tx1"/>
                          </a:solidFill>
                          <a:latin typeface="Arial" panose="020B0604020202020204" pitchFamily="34" charset="0"/>
                          <a:ea typeface="+mn-ea"/>
                          <a:cs typeface="Arial" panose="020B0604020202020204" pitchFamily="34" charset="0"/>
                        </a:rPr>
                        <a:t> and supplies</a:t>
                      </a:r>
                      <a:endParaRPr lang="en-US" sz="1200" b="1" i="1"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algn="l" defTabSz="685800" rtl="0" eaLnBrk="1" latinLnBrk="0" hangingPunct="1"/>
                      <a:r>
                        <a:rPr lang="en-US" sz="1200" b="1" i="1" kern="1200" dirty="0">
                          <a:solidFill>
                            <a:schemeClr val="tx1"/>
                          </a:solidFill>
                          <a:latin typeface="Arial" panose="020B0604020202020204" pitchFamily="34" charset="0"/>
                          <a:ea typeface="+mn-ea"/>
                          <a:cs typeface="Arial" panose="020B0604020202020204" pitchFamily="34" charset="0"/>
                        </a:rPr>
                        <a:t>$91,000</a:t>
                      </a:r>
                    </a:p>
                  </a:txBody>
                  <a:tcPr marL="68580" marR="68580" marT="34290" marB="34290" anchor="ctr"/>
                </a:tc>
                <a:extLst>
                  <a:ext uri="{0D108BD9-81ED-4DB2-BD59-A6C34878D82A}">
                    <a16:rowId xmlns:a16="http://schemas.microsoft.com/office/drawing/2014/main" val="10001"/>
                  </a:ext>
                </a:extLst>
              </a:tr>
              <a:tr h="361381">
                <a:tc>
                  <a:txBody>
                    <a:bodyPr/>
                    <a:lstStyle/>
                    <a:p>
                      <a:r>
                        <a:rPr lang="en-US" sz="1200" b="1" i="1" dirty="0">
                          <a:solidFill>
                            <a:schemeClr val="tx1"/>
                          </a:solidFill>
                          <a:latin typeface="Arial" panose="020B0604020202020204" pitchFamily="34" charset="0"/>
                          <a:cs typeface="Arial" panose="020B0604020202020204" pitchFamily="34" charset="0"/>
                        </a:rPr>
                        <a:t>Provide</a:t>
                      </a:r>
                      <a:r>
                        <a:rPr lang="en-US" sz="1200" b="1" i="1" baseline="0" dirty="0">
                          <a:solidFill>
                            <a:schemeClr val="tx1"/>
                          </a:solidFill>
                          <a:latin typeface="Arial" panose="020B0604020202020204" pitchFamily="34" charset="0"/>
                          <a:cs typeface="Arial" panose="020B0604020202020204" pitchFamily="34" charset="0"/>
                        </a:rPr>
                        <a:t>/replace textbooks</a:t>
                      </a: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Academics </a:t>
                      </a:r>
                    </a:p>
                  </a:txBody>
                  <a:tcPr marL="68580" marR="68580" marT="34290" marB="34290" anchor="ctr"/>
                </a:tc>
                <a:tc>
                  <a:txBody>
                    <a:bodyPr/>
                    <a:lstStyle/>
                    <a:p>
                      <a:pPr marL="0" algn="l" defTabSz="685800" rtl="0" eaLnBrk="1" latinLnBrk="0" hangingPunct="1"/>
                      <a:r>
                        <a:rPr lang="en-US" sz="1200" b="1" i="1" kern="1200" dirty="0">
                          <a:solidFill>
                            <a:schemeClr val="tx1"/>
                          </a:solidFill>
                          <a:latin typeface="Arial" panose="020B0604020202020204" pitchFamily="34" charset="0"/>
                          <a:ea typeface="+mn-ea"/>
                          <a:cs typeface="Arial" panose="020B0604020202020204" pitchFamily="34" charset="0"/>
                        </a:rPr>
                        <a:t>Implementation</a:t>
                      </a:r>
                      <a:r>
                        <a:rPr lang="en-US" sz="1200" b="1" i="1" kern="1200" baseline="0" dirty="0">
                          <a:solidFill>
                            <a:schemeClr val="tx1"/>
                          </a:solidFill>
                          <a:latin typeface="Arial" panose="020B0604020202020204" pitchFamily="34" charset="0"/>
                          <a:ea typeface="+mn-ea"/>
                          <a:cs typeface="Arial" panose="020B0604020202020204" pitchFamily="34" charset="0"/>
                        </a:rPr>
                        <a:t> of instruction</a:t>
                      </a:r>
                      <a:endParaRPr lang="en-US" sz="1200" b="1" i="1"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Textbooks</a:t>
                      </a: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$35,775</a:t>
                      </a:r>
                    </a:p>
                  </a:txBody>
                  <a:tcPr marL="68580" marR="68580" marT="34290" marB="34290" anchor="ctr"/>
                </a:tc>
                <a:extLst>
                  <a:ext uri="{0D108BD9-81ED-4DB2-BD59-A6C34878D82A}">
                    <a16:rowId xmlns:a16="http://schemas.microsoft.com/office/drawing/2014/main" val="10002"/>
                  </a:ext>
                </a:extLst>
              </a:tr>
              <a:tr h="361381">
                <a:tc>
                  <a:txBody>
                    <a:bodyPr/>
                    <a:lstStyle/>
                    <a:p>
                      <a:r>
                        <a:rPr lang="en-US" sz="1200" b="1" i="1" dirty="0">
                          <a:solidFill>
                            <a:schemeClr val="tx1"/>
                          </a:solidFill>
                          <a:latin typeface="Arial" panose="020B0604020202020204" pitchFamily="34" charset="0"/>
                          <a:cs typeface="Arial" panose="020B0604020202020204" pitchFamily="34" charset="0"/>
                        </a:rPr>
                        <a:t>Provide</a:t>
                      </a:r>
                      <a:r>
                        <a:rPr lang="en-US" sz="1200" b="1" i="1" baseline="0" dirty="0">
                          <a:solidFill>
                            <a:schemeClr val="tx1"/>
                          </a:solidFill>
                          <a:latin typeface="Arial" panose="020B0604020202020204" pitchFamily="34" charset="0"/>
                          <a:cs typeface="Arial" panose="020B0604020202020204" pitchFamily="34" charset="0"/>
                        </a:rPr>
                        <a:t> web-based instructional and assessment resources</a:t>
                      </a: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Academics </a:t>
                      </a:r>
                    </a:p>
                  </a:txBody>
                  <a:tcPr marL="68580" marR="68580" marT="34290" marB="34290" anchor="ctr"/>
                </a:tc>
                <a:tc>
                  <a:txBody>
                    <a:bodyPr/>
                    <a:lstStyle/>
                    <a:p>
                      <a:pPr marL="0" algn="l" defTabSz="685800" rtl="0" eaLnBrk="1" latinLnBrk="0" hangingPunct="1"/>
                      <a:r>
                        <a:rPr lang="en-US" sz="1200" b="1" i="1" kern="1200" dirty="0">
                          <a:solidFill>
                            <a:schemeClr val="tx1"/>
                          </a:solidFill>
                          <a:latin typeface="Arial" panose="020B0604020202020204" pitchFamily="34" charset="0"/>
                          <a:ea typeface="+mn-ea"/>
                          <a:cs typeface="Arial" panose="020B0604020202020204" pitchFamily="34" charset="0"/>
                        </a:rPr>
                        <a:t>Implementation</a:t>
                      </a:r>
                      <a:r>
                        <a:rPr lang="en-US" sz="1200" b="1" i="1" kern="1200" baseline="0" dirty="0">
                          <a:solidFill>
                            <a:schemeClr val="tx1"/>
                          </a:solidFill>
                          <a:latin typeface="Arial" panose="020B0604020202020204" pitchFamily="34" charset="0"/>
                          <a:ea typeface="+mn-ea"/>
                          <a:cs typeface="Arial" panose="020B0604020202020204" pitchFamily="34" charset="0"/>
                        </a:rPr>
                        <a:t> of instruction</a:t>
                      </a:r>
                      <a:endParaRPr lang="en-US" sz="1200" b="1" i="1"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Web-based</a:t>
                      </a:r>
                      <a:r>
                        <a:rPr lang="en-US" sz="1200" b="1" i="1" kern="1200" baseline="0" dirty="0">
                          <a:solidFill>
                            <a:schemeClr val="tx1"/>
                          </a:solidFill>
                          <a:latin typeface="Arial" panose="020B0604020202020204" pitchFamily="34" charset="0"/>
                          <a:ea typeface="+mn-ea"/>
                          <a:cs typeface="Arial" panose="020B0604020202020204" pitchFamily="34" charset="0"/>
                        </a:rPr>
                        <a:t> Subscriptions</a:t>
                      </a:r>
                      <a:endParaRPr lang="en-US" sz="1200" b="1" i="1"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$25,000</a:t>
                      </a:r>
                    </a:p>
                  </a:txBody>
                  <a:tcPr marL="68580" marR="68580" marT="34290" marB="34290" anchor="ctr"/>
                </a:tc>
                <a:extLst>
                  <a:ext uri="{0D108BD9-81ED-4DB2-BD59-A6C34878D82A}">
                    <a16:rowId xmlns:a16="http://schemas.microsoft.com/office/drawing/2014/main" val="10003"/>
                  </a:ext>
                </a:extLst>
              </a:tr>
              <a:tr h="361381">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i="1" dirty="0">
                          <a:solidFill>
                            <a:prstClr val="black"/>
                          </a:solidFill>
                          <a:latin typeface="Arial" panose="020B0604020202020204" pitchFamily="34" charset="0"/>
                          <a:cs typeface="Arial" panose="020B0604020202020204" pitchFamily="34" charset="0"/>
                        </a:rPr>
                        <a:t>Build teacher capacity with the ability to meet the diverse social and academic needs of students.</a:t>
                      </a:r>
                    </a:p>
                  </a:txBody>
                  <a:tcPr marL="68580" marR="68580" marT="34290" marB="3429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Arial" panose="020B0604020202020204" pitchFamily="34" charset="0"/>
                        </a:rPr>
                        <a:t>Academics </a:t>
                      </a:r>
                    </a:p>
                    <a:p>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Provide</a:t>
                      </a:r>
                      <a:r>
                        <a:rPr lang="en-US" sz="1200" b="1" i="1" baseline="0" dirty="0">
                          <a:latin typeface="Arial" panose="020B0604020202020204" pitchFamily="34" charset="0"/>
                          <a:cs typeface="Arial" panose="020B0604020202020204" pitchFamily="34" charset="0"/>
                        </a:rPr>
                        <a:t> professional development and compensation for work with  </a:t>
                      </a:r>
                      <a:endParaRPr lang="en-US" sz="1200" b="1" i="1"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Teacher professional development, conference travel</a:t>
                      </a:r>
                      <a:r>
                        <a:rPr lang="en-US" sz="1200" b="1" i="1" baseline="0" dirty="0">
                          <a:latin typeface="Arial" panose="020B0604020202020204" pitchFamily="34" charset="0"/>
                          <a:cs typeface="Arial" panose="020B0604020202020204" pitchFamily="34" charset="0"/>
                        </a:rPr>
                        <a:t> and </a:t>
                      </a:r>
                      <a:r>
                        <a:rPr lang="en-US" sz="1200" b="1" i="1" dirty="0">
                          <a:latin typeface="Arial" panose="020B0604020202020204" pitchFamily="34" charset="0"/>
                          <a:cs typeface="Arial" panose="020B0604020202020204" pitchFamily="34" charset="0"/>
                        </a:rPr>
                        <a:t>stipends</a:t>
                      </a:r>
                    </a:p>
                  </a:txBody>
                  <a:tcPr marL="68580" marR="68580" marT="34290" marB="34290" anchor="ctr"/>
                </a:tc>
                <a:tc>
                  <a:txBody>
                    <a:bodyPr/>
                    <a:lstStyle/>
                    <a:p>
                      <a:r>
                        <a:rPr lang="en-US" sz="1200" b="1" i="1" dirty="0">
                          <a:latin typeface="Arial" panose="020B0604020202020204" pitchFamily="34" charset="0"/>
                          <a:cs typeface="Arial" panose="020B0604020202020204" pitchFamily="34" charset="0"/>
                        </a:rPr>
                        <a:t>$50,000</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FY20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dirty="0">
              <a:solidFill>
                <a:srgbClr val="F5F5F5"/>
              </a:solidFill>
            </a:endParaRPr>
          </a:p>
        </p:txBody>
      </p:sp>
    </p:spTree>
    <p:extLst>
      <p:ext uri="{BB962C8B-B14F-4D97-AF65-F5344CB8AC3E}">
        <p14:creationId xmlns:p14="http://schemas.microsoft.com/office/powerpoint/2010/main" val="33960477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60D824-1F42-4605-A966-FFCBCF63520E}">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37e30bb-5f32-4411-a640-0b4044b692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15944</TotalTime>
  <Words>1160</Words>
  <Application>Microsoft Office PowerPoint</Application>
  <PresentationFormat>On-screen Show (4:3)</PresentationFormat>
  <Paragraphs>297</Paragraphs>
  <Slides>11</Slides>
  <Notes>10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11</vt:i4>
      </vt:variant>
    </vt:vector>
  </HeadingPairs>
  <TitlesOfParts>
    <vt:vector size="28" baseType="lpstr">
      <vt:lpstr>Arial</vt:lpstr>
      <vt:lpstr>Berlin Sans FB Demi</vt:lpstr>
      <vt:lpstr>Calibri</vt:lpstr>
      <vt:lpstr>Century Schoolbook</vt:lpstr>
      <vt:lpstr>Corbel</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Norms</vt:lpstr>
      <vt:lpstr>GO Team Budget Development Process</vt:lpstr>
      <vt:lpstr>PowerPoint Presentation</vt:lpstr>
      <vt:lpstr>Executive Summary</vt:lpstr>
      <vt:lpstr>PowerPoint Presentation</vt:lpstr>
      <vt:lpstr>PowerPoint Presentation</vt:lpstr>
      <vt:lpstr>PowerPoint Presentation</vt:lpstr>
      <vt:lpstr>PowerPoint Presentation</vt:lpstr>
      <vt:lpstr>Plan for FY20 Leveling Reserve</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Gail Price</cp:lastModifiedBy>
  <cp:revision>376</cp:revision>
  <cp:lastPrinted>2019-01-14T17:58:50Z</cp:lastPrinted>
  <dcterms:created xsi:type="dcterms:W3CDTF">2014-12-15T21:46:52Z</dcterms:created>
  <dcterms:modified xsi:type="dcterms:W3CDTF">2019-03-05T14:47:13Z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